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handoutMasterIdLst>
    <p:handoutMasterId r:id="rId21"/>
  </p:handoutMasterIdLst>
  <p:sldIdLst>
    <p:sldId id="320" r:id="rId2"/>
    <p:sldId id="256" r:id="rId3"/>
    <p:sldId id="298" r:id="rId4"/>
    <p:sldId id="301" r:id="rId5"/>
    <p:sldId id="304" r:id="rId6"/>
    <p:sldId id="302" r:id="rId7"/>
    <p:sldId id="297" r:id="rId8"/>
    <p:sldId id="322" r:id="rId9"/>
    <p:sldId id="303" r:id="rId10"/>
    <p:sldId id="321" r:id="rId11"/>
    <p:sldId id="316" r:id="rId12"/>
    <p:sldId id="295" r:id="rId13"/>
    <p:sldId id="308" r:id="rId14"/>
    <p:sldId id="309" r:id="rId15"/>
    <p:sldId id="313" r:id="rId16"/>
    <p:sldId id="318" r:id="rId17"/>
    <p:sldId id="312" r:id="rId18"/>
    <p:sldId id="310" r:id="rId19"/>
    <p:sldId id="29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814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15BEB-04FB-4E87-B5AB-2940CDE9AA6D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DE7EE-5BFA-4443-B274-509FBB05B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123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29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78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9415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649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5277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876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72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72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21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18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2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11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94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10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91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66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FF7A2-4ADE-423C-AF1F-A828F07A66A8}" type="datetimeFigureOut">
              <a:rPr lang="ru-RU" smtClean="0"/>
              <a:t>16.09.2018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604B9AE-977E-47E6-91BE-37960A9E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17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124" y="785812"/>
            <a:ext cx="7410451" cy="4667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НАУЧИТЬ – ДАТЬ В РУКИ ИНСТРУМЕНТ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62000" y="1743075"/>
            <a:ext cx="81915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+mj-lt"/>
              </a:rPr>
              <a:t>ЗАКОНЫ МЫШЛЕНИЯ 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(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МЫСЛИТЕЛЬНЫЕ ОПЕРАЦИИ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) 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ЯВЛЯЮТСЯ ОБЩИМ ДЛЯ ВСЕГО ЧЕЛОВЕЧЕСТВА.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+mj-lt"/>
              </a:rPr>
              <a:t>РЕЧЬ – ЭТО 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ПРОДУКТ 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МЫШЛЕНИЯ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+mj-lt"/>
              </a:rPr>
              <a:t>ПРОЦЕСС ПОРОЖДЕНИЯ РЕЧИ НОСИТ ОБЩЕЧЕЛОВЕЧЕСКИЙ ХАРАКТЕР.</a:t>
            </a:r>
            <a:endParaRPr lang="ru-RU" dirty="0">
              <a:solidFill>
                <a:schemeClr val="tx1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+mj-lt"/>
              </a:rPr>
              <a:t>ТЕКСТ – УНИВЕРСАЛЬНЫЙ ИСТОЧНИК ИНФОРМАЦИИ, ЗАКОНЧЕННАЯ СМЫСЛОВАЯ КОММУНИКАТИВНАЯ ЕДИНИЦА РЕЧИ.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+mj-lt"/>
              </a:rPr>
              <a:t>СПОСОБЫ ОБРАБОТКИ ТЕКСТА (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СОКРАЩЕНИЕ И ИНТЕРПРИТАЦИЯ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) И ЕСТЬ СОВРЕМЕННЫЙ </a:t>
            </a:r>
            <a:r>
              <a:rPr lang="ru-RU" sz="2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ИНСТРУМЕНТ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 ДЕЯТЕЛЬНОСТИ В ЛЮБОЙ ОБЛАСТИ, ТАК КАК ИНФОРМАЦИОННОЕ ОБЩЕСТВО ПРИНЕСЛО НОВЫЕ СКОРОСТИ, ТРЕБУЮЩИЕ СЖАТИЯ  ИНФОРМАЦИОННОГО ПОТОКА ДЛЯ ЕГО </a:t>
            </a:r>
            <a:r>
              <a:rPr lang="ru-RU" sz="24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ПОНИМАНИЯ, ОТБОРА, ХРАНЕНИЯ, РАСПРОСТРАНЕНИЯ.</a:t>
            </a:r>
            <a:endParaRPr lang="ru-RU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2600" dirty="0" smtClean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7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75" y="152606"/>
            <a:ext cx="7934325" cy="4985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НАУЧИТЬ – ДАТЬ В РУКИ </a:t>
            </a:r>
            <a:r>
              <a:rPr lang="ru-RU" sz="2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ИНСТРУМЕНТ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33425" y="1295400"/>
            <a:ext cx="81915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ru-RU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2600" dirty="0" smtClean="0">
              <a:latin typeface="Arial Black" panose="020B0A040201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527443" y="737212"/>
            <a:ext cx="5944918" cy="514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ЗАКОНЫ МЫШЛЕНИЯ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509833" y="1371458"/>
            <a:ext cx="5944918" cy="48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РЕЧЬ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484581" y="1954279"/>
            <a:ext cx="6030643" cy="630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ПРОЦЕСС ПОРОЖДЕНИЯ 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РЕЧИ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03632" y="2776486"/>
            <a:ext cx="6030643" cy="555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ТЕКСТ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536825" y="3409799"/>
            <a:ext cx="389093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C000"/>
                </a:solidFill>
                <a:latin typeface="Arial Black" panose="020B0A04020102020204" pitchFamily="34" charset="0"/>
              </a:rPr>
              <a:t>СПОСОБЫ ОБРАБОТКИ ТЕКСТА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657475" y="4395752"/>
            <a:ext cx="3371850" cy="9144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ИНСТРУМЕНТ</a:t>
            </a:r>
            <a:r>
              <a:rPr lang="ru-RU" sz="1400" dirty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688" y="5611780"/>
            <a:ext cx="1766804" cy="538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ПОНИМАНИЯ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00229" y="5665647"/>
            <a:ext cx="1644246" cy="538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ОТБОРА</a:t>
            </a:r>
            <a:r>
              <a:rPr lang="ru-RU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29902" y="5673238"/>
            <a:ext cx="249153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РАСПРОСТРАНЕНИЯ</a:t>
            </a:r>
            <a:endParaRPr lang="ru-RU" sz="11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35657" y="5673331"/>
            <a:ext cx="1692103" cy="538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ХРАНЕНИЯ</a:t>
            </a:r>
            <a:r>
              <a:rPr lang="ru-RU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3895222" y="5192185"/>
            <a:ext cx="1021980" cy="688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71689" y="6244189"/>
            <a:ext cx="8453236" cy="61381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ИНФОРМАЦИЯ</a:t>
            </a:r>
            <a:endParaRPr lang="ru-RU" sz="28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233737" y="266700"/>
            <a:ext cx="3543299" cy="2114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latin typeface="Arial Black" panose="020B0A04020102020204" pitchFamily="34" charset="0"/>
              </a:rPr>
              <a:t>КАК?</a:t>
            </a:r>
            <a:endParaRPr lang="ru-RU" sz="6600" dirty="0">
              <a:latin typeface="Arial Black" panose="020B0A040201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00200" y="2705100"/>
            <a:ext cx="7010399" cy="3933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ФОРМИРОВАНИЕ И РАЗВИТИЕ </a:t>
            </a:r>
          </a:p>
          <a:p>
            <a:pPr algn="ctr"/>
            <a:endParaRPr lang="ru-RU" sz="2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СПОСОБОВ </a:t>
            </a: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ИНФОРМАЦИОННОЙ 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ОБРАБОТКИ ТЕКСТА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3751" y="195485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ОТБОР ТЕКСТОВ</a:t>
            </a:r>
            <a:endParaRPr lang="ru-RU" sz="44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4875" y="1476375"/>
            <a:ext cx="7810500" cy="5314949"/>
          </a:xfrm>
        </p:spPr>
        <p:txBody>
          <a:bodyPr>
            <a:normAutofit lnSpcReduction="10000"/>
          </a:bodyPr>
          <a:lstStyle/>
          <a:p>
            <a:r>
              <a:rPr lang="ru-RU" sz="2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ИНТЕГРАЦИЯ</a:t>
            </a:r>
            <a:r>
              <a:rPr lang="ru-RU" sz="2400" dirty="0" smtClean="0">
                <a:latin typeface="Arial Black" panose="020B0A04020102020204" pitchFamily="34" charset="0"/>
              </a:rPr>
              <a:t> СО ВСЕМИ ОБЛАСТЯМИ ДЕЯТЕЛЬНОСТИ – ШИРОКИЙ СПЕКТР ПРЕДМЕТНЫХ </a:t>
            </a:r>
            <a:r>
              <a:rPr lang="ru-RU" sz="2400" dirty="0" smtClean="0">
                <a:latin typeface="Arial Black" panose="020B0A04020102020204" pitchFamily="34" charset="0"/>
              </a:rPr>
              <a:t>ОБЛАСТЕЙ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ru-RU" sz="2200" dirty="0" smtClean="0">
                <a:latin typeface="Arial Black" panose="020B0A04020102020204" pitchFamily="34" charset="0"/>
              </a:rPr>
              <a:t>(нестандартные тексты – начало </a:t>
            </a:r>
            <a:r>
              <a:rPr lang="ru-RU" sz="2200" dirty="0" err="1" smtClean="0">
                <a:latin typeface="Arial Black" panose="020B0A04020102020204" pitchFamily="34" charset="0"/>
              </a:rPr>
              <a:t>А.Платонов</a:t>
            </a:r>
            <a:r>
              <a:rPr lang="ru-RU" sz="2200" dirty="0" smtClean="0">
                <a:latin typeface="Arial Black" panose="020B0A04020102020204" pitchFamily="34" charset="0"/>
              </a:rPr>
              <a:t> «Неизвестный цветок» и  «Великие русские»)</a:t>
            </a:r>
            <a:endParaRPr lang="ru-RU" sz="2200" dirty="0" smtClean="0">
              <a:latin typeface="Arial Black" panose="020B0A04020102020204" pitchFamily="34" charset="0"/>
            </a:endParaRPr>
          </a:p>
          <a:p>
            <a:r>
              <a:rPr lang="ru-RU" sz="2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ПОЛИКУЛЬТУРНОЕ</a:t>
            </a:r>
            <a:r>
              <a:rPr lang="ru-RU" sz="2400" dirty="0" smtClean="0">
                <a:latin typeface="Arial Black" panose="020B0A04020102020204" pitchFamily="34" charset="0"/>
              </a:rPr>
              <a:t> СОДЕРЖАНИЕ И ФОРМА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РАЗНООБРАЗИЕ </a:t>
            </a:r>
            <a:r>
              <a:rPr lang="ru-RU" sz="28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СТИЛЕЙ И </a:t>
            </a:r>
            <a:r>
              <a:rPr lang="ru-RU" sz="2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ЖАНРОВ</a:t>
            </a:r>
            <a:endParaRPr lang="ru-RU" sz="24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dirty="0" smtClean="0">
                <a:latin typeface="Arial Black" panose="020B0A04020102020204" pitchFamily="34" charset="0"/>
              </a:rPr>
              <a:t>РАЗНООБРАЗИЕ ВИДОВ </a:t>
            </a:r>
            <a:r>
              <a:rPr lang="ru-RU" sz="2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РЕЧЕВОЙ ДЕЯТЕЛЬНОСТИ </a:t>
            </a:r>
          </a:p>
          <a:p>
            <a:r>
              <a:rPr lang="ru-RU" sz="28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</a:t>
            </a:r>
            <a:r>
              <a:rPr lang="ru-RU" sz="2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ОМПЛЕКСНОЕ ВОЗДЕЙСТВИЕ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ru-RU" sz="2400" dirty="0" smtClean="0">
                <a:latin typeface="Arial Black" panose="020B0A04020102020204" pitchFamily="34" charset="0"/>
              </a:rPr>
              <a:t>НА ОРГАНЫ ЧУВСТВ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99" y="147860"/>
            <a:ext cx="6589199" cy="8141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НЕСТАНДАРТНЫЕ ТЕКСТЫ</a:t>
            </a:r>
            <a:endParaRPr lang="ru-RU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Великие русски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777" y="1190625"/>
            <a:ext cx="8816973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8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451" y="262160"/>
            <a:ext cx="6800850" cy="69034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ЗАДАНИЯ К ТЕКСТУ</a:t>
            </a:r>
            <a:endParaRPr lang="ru-RU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7775" y="962025"/>
            <a:ext cx="8201025" cy="5838825"/>
          </a:xfrm>
        </p:spPr>
        <p:txBody>
          <a:bodyPr>
            <a:normAutofit fontScale="70000" lnSpcReduction="20000"/>
          </a:bodyPr>
          <a:lstStyle/>
          <a:p>
            <a:r>
              <a:rPr lang="ru-RU" sz="1400" dirty="0" smtClean="0">
                <a:latin typeface="Arial Black" panose="020B0A04020102020204" pitchFamily="34" charset="0"/>
              </a:rPr>
              <a:t>ПРОСЛУШАЙТЕ И ПРОСМОТРИТЕ ТЕКСТ «ВЕЛИКИЕ РУССКИЕ».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ЗАПИШИТЕ ВСЕ ИМЕНА, КОТОРЫЕ УПОМЯНУТЫ В ТЕКСТЕ.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ОПРЕДЕЛИТЕ ТЕМУ И ИДЕЮ ТЕКСТА. ПРОЦИТИРУЙТЕ.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ОПРЕДЕЛИТЬ ЖАНР ТЕКСТА.</a:t>
            </a:r>
          </a:p>
          <a:p>
            <a:r>
              <a:rPr lang="ru-RU" sz="1400" dirty="0">
                <a:latin typeface="Arial Black" panose="020B0A04020102020204" pitchFamily="34" charset="0"/>
              </a:rPr>
              <a:t>КАКОВА КОМПОЗИЦИЯ ТЕКСТА. СКОЛЬКО В НЁМ МИКРОТЕМ?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НАЙДИТЕ ЗАЧИН ТЕКСТА.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ОПРЕДЕЛИТЕ КОНЦОВКУ ТЕКСТА.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ВЫПИШИТЕ </a:t>
            </a:r>
            <a:r>
              <a:rPr lang="ru-RU" sz="1400" dirty="0">
                <a:latin typeface="Arial Black" panose="020B0A04020102020204" pitchFamily="34" charset="0"/>
              </a:rPr>
              <a:t>КЛЮЧЕВЫЕ СЛОВА ТЕКСТА.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ДАЙТЕ ХАРАКТЕРИСТИКУ РИТМИЧЕСКОМУ РИСУНКУ ТЕКСТА.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ЗАПИШИТЕ ЗАЧИН (КОНЦОВКУ) ТЕКСТА ПО ПАМЯТИ.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РАССКАЖИТЕ, КАКУЮ РОЛЬ ИГРАЮТ В ТЕКСТЕ ПРИДАТОЧНЫЕ ПРЕДЛОЖЕНИЯ? УКАЖИТЕ ИХ ВИД. 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ПЕРЕСТРОЙТЕ ОПРЕДЕЛИТЕЛЬНЫЕ ПРИДАТОЧНЫЕ В СИНОНИМИЧНУЮ КОНСТРУКЦИЮ. </a:t>
            </a:r>
          </a:p>
          <a:p>
            <a:r>
              <a:rPr lang="ru-RU" sz="1400" dirty="0">
                <a:latin typeface="Arial Black" panose="020B0A04020102020204" pitchFamily="34" charset="0"/>
              </a:rPr>
              <a:t>О</a:t>
            </a:r>
            <a:r>
              <a:rPr lang="ru-RU" sz="1400" dirty="0" smtClean="0">
                <a:latin typeface="Arial Black" panose="020B0A04020102020204" pitchFamily="34" charset="0"/>
              </a:rPr>
              <a:t>БЪЯСНИТЕ, ПОЧЕМУ АВТОРЫ ВЫБРАЛИ ПРИДАТОЧНЫЕ ПРЕДЛОЖЕНИЯ.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ВСПОМНИТЕ (НАЙДИТЕ) ТЕКСТЫ С ПОХОЖИМ РИТМИЧЕСКИМ РИСУНКОМ.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ВЫУЧИТЕ ТЕКСТ НАИЗУСТЬ.</a:t>
            </a:r>
          </a:p>
          <a:p>
            <a:r>
              <a:rPr lang="ru-RU" sz="1400" dirty="0">
                <a:latin typeface="Arial Black" panose="020B0A04020102020204" pitchFamily="34" charset="0"/>
              </a:rPr>
              <a:t>КАКУЮ РОЛЬ ИГРАЕТ В ТЕКСТЕ ВИЗУАЛЬНАЯ ИНФОРМАЦИЯ</a:t>
            </a:r>
            <a:r>
              <a:rPr lang="ru-RU" sz="1400" dirty="0" smtClean="0">
                <a:latin typeface="Arial Black" panose="020B0A04020102020204" pitchFamily="34" charset="0"/>
              </a:rPr>
              <a:t>?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ОБЪЯСНИТЕ ВИЗУАЛЬНЫЕ СИМВОЛЫ ЗАЧИНА И КОНЦОВКИ ТЕКСТА. </a:t>
            </a:r>
            <a:endParaRPr lang="ru-RU" sz="1400" dirty="0">
              <a:latin typeface="Arial Black" panose="020B0A04020102020204" pitchFamily="34" charset="0"/>
            </a:endParaRPr>
          </a:p>
          <a:p>
            <a:r>
              <a:rPr lang="ru-RU" sz="1400" dirty="0">
                <a:latin typeface="Arial Black" panose="020B0A04020102020204" pitchFamily="34" charset="0"/>
              </a:rPr>
              <a:t>ВСПОМНИТЕ ВСЕ ГЕОГРАФИЧЕСКИЕ НАЗВАНИЯ В ТЕКСТЕ.</a:t>
            </a:r>
          </a:p>
          <a:p>
            <a:r>
              <a:rPr lang="ru-RU" sz="1400" dirty="0">
                <a:latin typeface="Arial Black" panose="020B0A04020102020204" pitchFamily="34" charset="0"/>
              </a:rPr>
              <a:t>РАСПРЕДЕЛИТЕ ВЕЛИКИХ ЛЮДЕЙ ПО ОБЛАСТЯМ ЗНАНИЯ</a:t>
            </a:r>
            <a:r>
              <a:rPr lang="ru-RU" sz="1400" dirty="0" smtClean="0">
                <a:latin typeface="Arial Black" panose="020B0A04020102020204" pitchFamily="34" charset="0"/>
              </a:rPr>
              <a:t>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СФОРМУЛИРУЙТЕ ОБЛИК РОССИИ, ИСХОДЯ ИЗ ИНФОРМАЦИИ ТЕКСТА. 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НАЗОВИТЕ СКВОЗНОЙ СИМВОЛ ВИЗУАЛЬНОГО РЯДА ТЕКСТА.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КАК МУЗЫКАЛЬНОЕ СОПРОВОЖДЕНИЕ ПОМОГАЕТ ВОСПРИЯТИЮ ТЕКСТА?</a:t>
            </a:r>
          </a:p>
          <a:p>
            <a:r>
              <a:rPr lang="ru-RU" sz="1400" dirty="0" smtClean="0">
                <a:latin typeface="Arial Black" panose="020B0A04020102020204" pitchFamily="34" charset="0"/>
              </a:rPr>
              <a:t>НАПИШИТЕ СОЧИНЕНИЕ-РАССУЖДЕНИЕ …</a:t>
            </a:r>
            <a:endParaRPr lang="ru-RU" sz="1600" dirty="0" smtClean="0">
              <a:latin typeface="Arial Black" panose="020B0A04020102020204" pitchFamily="34" charset="0"/>
            </a:endParaRPr>
          </a:p>
          <a:p>
            <a:endParaRPr lang="ru-RU" sz="1600" dirty="0" smtClean="0">
              <a:latin typeface="Arial Black" panose="020B0A04020102020204" pitchFamily="34" charset="0"/>
            </a:endParaRPr>
          </a:p>
          <a:p>
            <a:endParaRPr lang="ru-RU" sz="1600" dirty="0" smtClean="0">
              <a:latin typeface="Arial Black" panose="020B0A04020102020204" pitchFamily="34" charset="0"/>
            </a:endParaRPr>
          </a:p>
          <a:p>
            <a:endParaRPr lang="ru-RU" sz="1600" dirty="0" smtClean="0">
              <a:latin typeface="Arial Black" panose="020B0A04020102020204" pitchFamily="34" charset="0"/>
            </a:endParaRPr>
          </a:p>
          <a:p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39025" y="4438649"/>
            <a:ext cx="1704975" cy="2352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ЗАДАНИЯ МОЖНО ВЫПОЛНЯТЬ КАК В </a:t>
            </a:r>
          </a:p>
          <a:p>
            <a:pPr algn="ctr"/>
            <a:endParaRPr lang="ru-RU" sz="1400" dirty="0">
              <a:latin typeface="Arial Black" panose="020B0A04020102020204" pitchFamily="34" charset="0"/>
            </a:endParaRPr>
          </a:p>
          <a:p>
            <a:pPr algn="ctr"/>
            <a:r>
              <a:rPr lang="ru-RU" sz="1400" u="sng" dirty="0" smtClean="0">
                <a:latin typeface="Arial Black" panose="020B0A04020102020204" pitchFamily="34" charset="0"/>
              </a:rPr>
              <a:t>УСТНОЙ, </a:t>
            </a:r>
            <a:r>
              <a:rPr lang="ru-RU" sz="1400" dirty="0" smtClean="0">
                <a:latin typeface="Arial Black" panose="020B0A04020102020204" pitchFamily="34" charset="0"/>
              </a:rPr>
              <a:t>ТАК И В </a:t>
            </a:r>
          </a:p>
          <a:p>
            <a:pPr algn="ctr"/>
            <a:endParaRPr lang="ru-RU" sz="1400" dirty="0">
              <a:latin typeface="Arial Black" panose="020B0A04020102020204" pitchFamily="34" charset="0"/>
            </a:endParaRPr>
          </a:p>
          <a:p>
            <a:pPr algn="ctr"/>
            <a:r>
              <a:rPr lang="ru-RU" sz="1400" u="sng" dirty="0" smtClean="0">
                <a:latin typeface="Arial Black" panose="020B0A04020102020204" pitchFamily="34" charset="0"/>
              </a:rPr>
              <a:t>ПИСЬМЕННОЙ </a:t>
            </a:r>
            <a:r>
              <a:rPr lang="ru-RU" sz="1400" dirty="0" smtClean="0">
                <a:latin typeface="Arial Black" panose="020B0A04020102020204" pitchFamily="34" charset="0"/>
              </a:rPr>
              <a:t>ФОРМЕ</a:t>
            </a:r>
            <a:endParaRPr lang="ru-RU" sz="1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0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974" y="76200"/>
            <a:ext cx="7896225" cy="10763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СКАЗКА </a:t>
            </a:r>
            <a:r>
              <a:rPr lang="ru-RU" sz="40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межкультурная </a:t>
            </a:r>
            <a:r>
              <a:rPr lang="ru-RU" sz="2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мифологема, универсальный код диалога культур</a:t>
            </a:r>
          </a:p>
        </p:txBody>
      </p:sp>
      <p:pic>
        <p:nvPicPr>
          <p:cNvPr id="3" name="Рисунок 2" descr="https://www.bankreceptov.ru/pic/skazki-006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1709737"/>
            <a:ext cx="3408997" cy="322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ilya.gorod.tomsk.ru/posts-files/68/853/i/509_1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48" y="1994533"/>
            <a:ext cx="2540001" cy="359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5400" y="5775958"/>
            <a:ext cx="7677150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КОМПАРАТИВНЫЙ АНАЛИЗ ТЕКСТА</a:t>
            </a:r>
            <a:endParaRPr lang="ru-RU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009772" y="2376487"/>
            <a:ext cx="6191253" cy="1795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ТЕХНОЛОГИЧНОСТЬ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009772" y="457200"/>
            <a:ext cx="6191253" cy="161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СИСТЕМНОСТЬ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86036" y="4338638"/>
            <a:ext cx="1381125" cy="652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ТЕМА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8635" y="4338640"/>
            <a:ext cx="1381125" cy="657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ИДЕЯ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91234" y="4338638"/>
            <a:ext cx="2066926" cy="652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МИКРОТЕМЫ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76599" y="5705475"/>
            <a:ext cx="3724275" cy="771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СОБСТВЕННЫЕ ТЕКСТЫ </a:t>
            </a:r>
            <a:endParaRPr lang="ru-RU" dirty="0" smtClean="0"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(</a:t>
            </a:r>
            <a:r>
              <a:rPr lang="ru-RU" sz="1100" dirty="0">
                <a:latin typeface="Arial Black" panose="020B0A04020102020204" pitchFamily="34" charset="0"/>
              </a:rPr>
              <a:t>ВТОРИЧНЫЕ И ОРИГИНАЛЬНЫЕ</a:t>
            </a:r>
            <a:r>
              <a:rPr lang="ru-RU" sz="1600" dirty="0"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66726" y="190500"/>
            <a:ext cx="8677274" cy="6181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ГОСУДАРСТВЕННАЯ </a:t>
            </a:r>
          </a:p>
          <a:p>
            <a:pPr algn="ctr"/>
            <a:endParaRPr lang="ru-RU" sz="48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4800" dirty="0" smtClean="0">
                <a:latin typeface="Arial Black" panose="020B0A04020102020204" pitchFamily="34" charset="0"/>
              </a:rPr>
              <a:t>ИТОГОВАЯ АТТЕСТАЦИЯ</a:t>
            </a:r>
            <a:endParaRPr lang="ru-RU" sz="4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depsmi.pnzreg.ru/files/smi_pnzreg_ru/semina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307" y="1047750"/>
            <a:ext cx="5294312" cy="5369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42926" y="66675"/>
            <a:ext cx="8601074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4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44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7325" y="304800"/>
            <a:ext cx="6961717" cy="500062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ИНФОРМАЦИОННАЯ ОБРАБОТКА ТЕКСТА КАК ИНСТРУМЕНТ ДОСТИЖЕНИЯ ПРЕДМЕТНЫХ И МЕТАПРЕДМЕТНЫХ РЕЗУЛЬТАТОВ</a:t>
            </a:r>
            <a:endParaRPr lang="ru-RU" sz="4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941" y="5386980"/>
            <a:ext cx="6600451" cy="1126283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b="1" dirty="0" smtClean="0"/>
              <a:t> </a:t>
            </a:r>
          </a:p>
          <a:p>
            <a:pPr algn="r"/>
            <a:endParaRPr lang="ru-RU" b="1" dirty="0" smtClean="0"/>
          </a:p>
          <a:p>
            <a:pPr algn="r"/>
            <a:r>
              <a:rPr lang="ru-RU" b="1" dirty="0" smtClean="0"/>
              <a:t>МАОУ «Лицей №11»</a:t>
            </a:r>
            <a:endParaRPr lang="ru-RU" b="1" dirty="0"/>
          </a:p>
          <a:p>
            <a:pPr algn="r"/>
            <a:r>
              <a:rPr lang="ru-RU" b="1" dirty="0" smtClean="0"/>
              <a:t>Майборода Т.А.</a:t>
            </a:r>
          </a:p>
        </p:txBody>
      </p:sp>
    </p:spTree>
    <p:extLst>
      <p:ext uri="{BB962C8B-B14F-4D97-AF65-F5344CB8AC3E}">
        <p14:creationId xmlns:p14="http://schemas.microsoft.com/office/powerpoint/2010/main" val="18803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0"/>
            <a:ext cx="6705600" cy="1905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АКТУАЛЬНОСТЬ ПРОБЛЕМЫ</a:t>
            </a:r>
            <a:endParaRPr lang="ru-RU" sz="40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61950" y="1400175"/>
            <a:ext cx="8391525" cy="5376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ФГОС</a:t>
            </a:r>
            <a:r>
              <a:rPr lang="ru-RU" sz="2000" dirty="0">
                <a:latin typeface="Arial Black" panose="020B0A04020102020204" pitchFamily="34" charset="0"/>
              </a:rPr>
              <a:t> – новая парадигма (модель) отечественного образования, средство обеспечения стабильности  заданного уровня </a:t>
            </a:r>
            <a:r>
              <a:rPr lang="ru-RU" sz="2000" dirty="0">
                <a:solidFill>
                  <a:schemeClr val="accent1"/>
                </a:solidFill>
                <a:latin typeface="Arial Black" panose="020B0A04020102020204" pitchFamily="34" charset="0"/>
              </a:rPr>
              <a:t>качества </a:t>
            </a:r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образования. </a:t>
            </a:r>
          </a:p>
          <a:p>
            <a:pPr marL="0" indent="0" algn="just">
              <a:buNone/>
            </a:pP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Приоритетная цель школьного образования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 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Arial Black" panose="020B0A04020102020204" pitchFamily="34" charset="0"/>
              </a:rPr>
              <a:t>развитие у ученика способности самостоятельно ставить учебную задачу, проектировать пути её реализации, контролировать и оценивать свои достижения. </a:t>
            </a:r>
            <a:endParaRPr lang="en-US" sz="2000" b="1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2800" b="1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НАУЧИТЬ УЧИТЬСЯ: сформировать </a:t>
            </a:r>
            <a:r>
              <a:rPr lang="ru-RU" sz="28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универсальные способы деятельности в образовательном пространстве</a:t>
            </a:r>
            <a:r>
              <a:rPr lang="ru-RU" sz="2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531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525" y="304800"/>
            <a:ext cx="8162925" cy="630555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3000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Формирование </a:t>
            </a:r>
            <a:r>
              <a:rPr lang="ru-RU" sz="30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УУД</a:t>
            </a:r>
            <a:r>
              <a:rPr lang="ru-RU" sz="3000" dirty="0">
                <a:solidFill>
                  <a:schemeClr val="accent1"/>
                </a:solidFill>
                <a:latin typeface="Arial Black" panose="020B0A04020102020204" pitchFamily="34" charset="0"/>
              </a:rPr>
              <a:t>,</a:t>
            </a:r>
            <a:r>
              <a:rPr lang="ru-RU" sz="2600" dirty="0">
                <a:latin typeface="Arial Black" panose="020B0A04020102020204" pitchFamily="34" charset="0"/>
              </a:rPr>
              <a:t> </a:t>
            </a:r>
            <a:r>
              <a:rPr lang="ru-RU" sz="2600" dirty="0" smtClean="0">
                <a:latin typeface="Arial Black" panose="020B0A04020102020204" pitchFamily="34" charset="0"/>
              </a:rPr>
              <a:t>обеспечивает компетенцию </a:t>
            </a:r>
            <a:r>
              <a:rPr lang="ru-RU" sz="26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«</a:t>
            </a:r>
            <a:r>
              <a:rPr lang="ru-RU" sz="2400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НАУЧИТЬ УЧИТЬСЯ»</a:t>
            </a:r>
            <a:r>
              <a:rPr lang="ru-RU" sz="2600" dirty="0" smtClean="0">
                <a:latin typeface="Arial Black" panose="020B0A04020102020204" pitchFamily="34" charset="0"/>
              </a:rPr>
              <a:t>, </a:t>
            </a:r>
            <a:r>
              <a:rPr lang="ru-RU" sz="2600" dirty="0">
                <a:latin typeface="Arial Black" panose="020B0A04020102020204" pitchFamily="34" charset="0"/>
              </a:rPr>
              <a:t>а не только освоение учащимися конкретных предметных знаний и навыков в рамках отдельных дисциплин</a:t>
            </a:r>
            <a:r>
              <a:rPr lang="ru-RU" sz="2600" dirty="0" smtClean="0">
                <a:latin typeface="Arial Black" panose="020B0A04020102020204" pitchFamily="34" charset="0"/>
              </a:rPr>
              <a:t>.</a:t>
            </a:r>
          </a:p>
          <a:p>
            <a:pPr algn="just"/>
            <a:endParaRPr lang="ru-RU" sz="2600" dirty="0" smtClean="0">
              <a:latin typeface="Arial Black" panose="020B0A04020102020204" pitchFamily="34" charset="0"/>
            </a:endParaRPr>
          </a:p>
          <a:p>
            <a:pPr algn="just"/>
            <a:r>
              <a:rPr lang="ru-RU" sz="2600" dirty="0" smtClean="0">
                <a:latin typeface="Arial Black" panose="020B0A04020102020204" pitchFamily="34" charset="0"/>
              </a:rPr>
              <a:t>Овладение </a:t>
            </a:r>
            <a:r>
              <a:rPr lang="ru-RU" sz="2600" dirty="0">
                <a:latin typeface="Arial Black" panose="020B0A04020102020204" pitchFamily="34" charset="0"/>
              </a:rPr>
              <a:t>учащимися УУД создает возможность </a:t>
            </a:r>
            <a:r>
              <a:rPr lang="ru-RU" sz="2600" dirty="0">
                <a:solidFill>
                  <a:schemeClr val="accent1"/>
                </a:solidFill>
                <a:latin typeface="Arial Black" panose="020B0A04020102020204" pitchFamily="34" charset="0"/>
              </a:rPr>
              <a:t>самостоятельного успешного усвоения </a:t>
            </a:r>
            <a:r>
              <a:rPr lang="ru-RU" sz="2600" dirty="0">
                <a:latin typeface="Arial Black" panose="020B0A04020102020204" pitchFamily="34" charset="0"/>
              </a:rPr>
              <a:t>новых знаний, умений и компетентностей, включая организацию усвоения, т. е. умения учиться. </a:t>
            </a:r>
            <a:endParaRPr lang="ru-RU" sz="2600" dirty="0" smtClean="0">
              <a:latin typeface="Arial Black" panose="020B0A04020102020204" pitchFamily="34" charset="0"/>
            </a:endParaRPr>
          </a:p>
          <a:p>
            <a:pPr algn="just"/>
            <a:endParaRPr lang="ru-RU" sz="2600" dirty="0" smtClean="0">
              <a:latin typeface="Arial Black" panose="020B0A04020102020204" pitchFamily="34" charset="0"/>
            </a:endParaRPr>
          </a:p>
          <a:p>
            <a:pPr algn="just"/>
            <a:r>
              <a:rPr lang="ru-RU" sz="2600" dirty="0" smtClean="0">
                <a:latin typeface="Arial Black" panose="020B0A04020102020204" pitchFamily="34" charset="0"/>
              </a:rPr>
              <a:t>Поэтому приоритетной целью обучения становится </a:t>
            </a:r>
            <a:r>
              <a:rPr lang="ru-RU" sz="2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формирование, а затем развитие </a:t>
            </a:r>
            <a:r>
              <a:rPr lang="ru-RU" sz="2600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личностных и </a:t>
            </a:r>
            <a:r>
              <a:rPr lang="ru-RU" sz="2600" b="1" dirty="0" err="1" smtClean="0">
                <a:solidFill>
                  <a:schemeClr val="accent1"/>
                </a:solidFill>
                <a:latin typeface="Arial Black" panose="020B0A04020102020204" pitchFamily="34" charset="0"/>
              </a:rPr>
              <a:t>метапредметных</a:t>
            </a:r>
            <a:r>
              <a:rPr lang="ru-RU" sz="2600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 УУД.</a:t>
            </a:r>
            <a:r>
              <a:rPr lang="ru-RU" sz="26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1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1" y="85725"/>
            <a:ext cx="7581899" cy="153352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ВЫЗОВЫ И РИСКИ </a:t>
            </a:r>
            <a:br>
              <a:rPr lang="ru-RU" sz="2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СОВРЕМЕННОГО ОБЩЕСТВА</a:t>
            </a:r>
            <a:endParaRPr lang="ru-RU" sz="24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167189" y="2986087"/>
            <a:ext cx="4029074" cy="179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ПОЛИКУЛЬТУРНОЕ ОБРАЗОВАТЕЛЬНОЕ ПРОСТРАНСТВО</a:t>
            </a:r>
          </a:p>
        </p:txBody>
      </p:sp>
      <p:sp>
        <p:nvSpPr>
          <p:cNvPr id="6" name="Овал 5"/>
          <p:cNvSpPr/>
          <p:nvPr/>
        </p:nvSpPr>
        <p:spPr>
          <a:xfrm>
            <a:off x="4300539" y="1209675"/>
            <a:ext cx="3895724" cy="194881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ПОЛИКУЛЬТУРНОЕ СОЦИАЛЬНОЕ ПРОСТРАНСТВО</a:t>
            </a:r>
          </a:p>
        </p:txBody>
      </p:sp>
      <p:sp>
        <p:nvSpPr>
          <p:cNvPr id="7" name="Овал 6"/>
          <p:cNvSpPr/>
          <p:nvPr/>
        </p:nvSpPr>
        <p:spPr>
          <a:xfrm>
            <a:off x="385762" y="1209675"/>
            <a:ext cx="4652963" cy="35528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ГЛОБАЛЬНАЯ </a:t>
            </a:r>
          </a:p>
          <a:p>
            <a:pPr algn="ctr"/>
            <a:endParaRPr lang="ru-RU" sz="2000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ИНФОРМАЦИОННАЯ </a:t>
            </a:r>
          </a:p>
          <a:p>
            <a:pPr algn="ctr"/>
            <a:endParaRPr lang="ru-RU" sz="2000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КОММУНИКАТИВНАЯ </a:t>
            </a:r>
          </a:p>
          <a:p>
            <a:pPr algn="ctr"/>
            <a:endParaRPr lang="ru-RU" sz="2000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СРЕДА</a:t>
            </a:r>
            <a:endParaRPr lang="ru-RU" sz="20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28638" y="5043486"/>
            <a:ext cx="7667625" cy="1685926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НОВЫЙ ТИП МЫШЛЕНИЯ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ПОКОЛЕНИЕ </a:t>
            </a:r>
            <a:r>
              <a:rPr lang="en-US" dirty="0" smtClean="0">
                <a:latin typeface="Arial Black" panose="020B0A04020102020204" pitchFamily="34" charset="0"/>
              </a:rPr>
              <a:t>  </a:t>
            </a:r>
            <a:r>
              <a:rPr lang="en-US" sz="3200" dirty="0" smtClean="0">
                <a:latin typeface="Arial Black" panose="020B0A04020102020204" pitchFamily="34" charset="0"/>
              </a:rPr>
              <a:t>Z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219450" y="4000500"/>
            <a:ext cx="2143125" cy="1304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51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42975" y="666750"/>
            <a:ext cx="8115299" cy="563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 smtClean="0">
                <a:latin typeface="Arial Black" panose="020B0A04020102020204" pitchFamily="34" charset="0"/>
              </a:rPr>
              <a:t>КАК?</a:t>
            </a:r>
            <a:endParaRPr lang="ru-RU" sz="1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71600" y="276225"/>
            <a:ext cx="716280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ПРЕДПОСЫЛКОЙ </a:t>
            </a:r>
            <a:r>
              <a:rPr lang="ru-RU" sz="5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РЕШЕНИЯ ПРОБЛЕМЫ СЛУЖИТ ЕЁ </a:t>
            </a:r>
            <a:br>
              <a:rPr lang="ru-RU" sz="5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5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5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66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ПРАВИЛЬНАЯ ПОСТАНОВКА</a:t>
            </a:r>
            <a:endParaRPr lang="ru-RU" sz="5400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626" y="685800"/>
            <a:ext cx="7829550" cy="527685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AC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AC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rgbClr val="AC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ПРИМЕР </a:t>
            </a:r>
            <a:br>
              <a:rPr lang="ru-RU" sz="4400" dirty="0" smtClean="0">
                <a:solidFill>
                  <a:srgbClr val="AC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400" dirty="0">
                <a:solidFill>
                  <a:srgbClr val="AC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4400" dirty="0">
                <a:solidFill>
                  <a:srgbClr val="AC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rgbClr val="AC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ИНФОРМАЦИОННОЙ </a:t>
            </a:r>
            <a:br>
              <a:rPr lang="ru-RU" sz="4400" dirty="0" smtClean="0">
                <a:solidFill>
                  <a:srgbClr val="AC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400" dirty="0">
                <a:solidFill>
                  <a:srgbClr val="AC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4400" dirty="0">
                <a:solidFill>
                  <a:srgbClr val="AC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rgbClr val="AC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ОБРАБОТКТКИ ТЕКСТА</a:t>
            </a:r>
            <a:endParaRPr lang="ru-RU" dirty="0">
              <a:solidFill>
                <a:srgbClr val="AC1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1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0675" y="0"/>
            <a:ext cx="7077076" cy="11049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НАУЧИТЬ – ДАТЬ В РУКИ </a:t>
            </a:r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ИНСТРУМЕНТ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33425" y="1295400"/>
            <a:ext cx="81915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ЗАКОНЫ МЫШЛЕНИЯ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(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МЫСЛИТЕЛЬНЫЕ ОПЕРАЦИИ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) 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ЯВЛЯЮТСЯ ОБЩИМ ДЛЯ ВСЕГО ЧЕЛОВЕЧЕСТВА.</a:t>
            </a:r>
          </a:p>
          <a:p>
            <a:pPr algn="just"/>
            <a:r>
              <a:rPr lang="ru-RU" dirty="0">
                <a:solidFill>
                  <a:schemeClr val="accent1"/>
                </a:solidFill>
                <a:latin typeface="Arial Black" panose="020B0A04020102020204" pitchFamily="34" charset="0"/>
              </a:rPr>
              <a:t>РЕЧЬ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 – ЭТО 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ПРОДУКТ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МЫШЛЕНИЯ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.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ПРОЦЕСС ПОРОЖДЕНИЯ РЕЧИ НОСИТ </a:t>
            </a:r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ОБЩЕЧЕЛОВЕЧЕСКИЙ ХАРАКТЕР.</a:t>
            </a:r>
            <a:endParaRPr lang="ru-RU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ТЕКСТ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– УНИВЕРСАЛЬНЫЙ ИСТОЧНИК ИНФОРМАЦИИ, ЗАКОНЧЕННАЯ СМЫСЛОВАЯ КОММУНИКАТИВНАЯ ЕДИНИЦА РЕЧИ.</a:t>
            </a:r>
            <a:endParaRPr lang="en-US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СПОСОБЫ ОБРАБОТКИ 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ТЕКСТА (</a:t>
            </a:r>
            <a:r>
              <a:rPr lang="ru-RU" sz="1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СОКРАЩЕНИЕ И ИНТЕРПРИТАЦИЯ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) И ЕСТЬ СОВРЕМЕННЫЙ </a:t>
            </a:r>
            <a:r>
              <a:rPr lang="ru-RU" sz="22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ИНСТРУМЕНТ</a:t>
            </a:r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ДЕЯТЕЛЬНОСТИ В ЛЮБОЙ ОБЛАСТИ, ТАК КАК ИНФОРМАЦИОННОЕ ОБЩЕСТВО ПРИНЕСЛО НОВЫЕ СКОРОСТИ, ТРЕБУЮЩИЕ СЖАТИЯ  ИНФОРМАЦИОННОГО ПОТОКА ДЛЯ ЕГО </a:t>
            </a:r>
          </a:p>
          <a:p>
            <a:pPr algn="just"/>
            <a:r>
              <a:rPr lang="ru-RU" sz="2400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ПОНИМАНИЯ</a:t>
            </a:r>
          </a:p>
          <a:p>
            <a:pPr algn="just"/>
            <a:r>
              <a:rPr lang="ru-RU" sz="2400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ОТБОРА </a:t>
            </a:r>
          </a:p>
          <a:p>
            <a:pPr algn="just"/>
            <a:r>
              <a:rPr lang="ru-RU" sz="2400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ХРАНЕНИЯ </a:t>
            </a:r>
          </a:p>
          <a:p>
            <a:pPr algn="just"/>
            <a:r>
              <a:rPr lang="ru-RU" sz="2400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РАСПРОСТРАНЕНИЯ.</a:t>
            </a:r>
            <a:endParaRPr lang="ru-RU" u="sng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2600" dirty="0" smtClean="0">
              <a:latin typeface="Arial Black" panose="020B0A040201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936739" y="4981575"/>
            <a:ext cx="3094293" cy="17240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ЭТОМУ </a:t>
            </a:r>
          </a:p>
          <a:p>
            <a:pPr algn="ctr"/>
            <a:r>
              <a:rPr lang="ru-RU" sz="2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НАДО </a:t>
            </a:r>
          </a:p>
          <a:p>
            <a:pPr algn="ctr"/>
            <a:r>
              <a:rPr lang="ru-RU" sz="2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ОБУЧИТЬ</a:t>
            </a:r>
            <a:endParaRPr lang="ru-RU" sz="28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5400000">
            <a:off x="4758406" y="5025106"/>
            <a:ext cx="1247771" cy="14845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1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735</TotalTime>
  <Words>612</Words>
  <Application>Microsoft Office PowerPoint</Application>
  <PresentationFormat>Экран (4:3)</PresentationFormat>
  <Paragraphs>134</Paragraphs>
  <Slides>19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ИНФОРМАЦИОННАЯ ОБРАБОТКА ТЕКСТА КАК ИНСТРУМЕНТ ДОСТИЖЕНИЯ ПРЕДМЕТНЫХ И МЕТАПРЕДМЕТНЫХ РЕЗУЛЬТАТОВ</vt:lpstr>
      <vt:lpstr>АКТУАЛЬНОСТЬ ПРОБЛЕМЫ</vt:lpstr>
      <vt:lpstr>Презентация PowerPoint</vt:lpstr>
      <vt:lpstr>ВЫЗОВЫ И РИСКИ  СОВРЕМЕННОГО ОБЩЕСТВА</vt:lpstr>
      <vt:lpstr>Презентация PowerPoint</vt:lpstr>
      <vt:lpstr>ПРЕДПОСЫЛКОЙ РЕШЕНИЯ ПРОБЛЕМЫ СЛУЖИТ ЕЁ   ПРАВИЛЬНАЯ ПОСТАНОВКА</vt:lpstr>
      <vt:lpstr> ПРИМЕР   ИНФОРМАЦИОННОЙ   ОБРАБОТКТКИ ТЕКСТА</vt:lpstr>
      <vt:lpstr>НАУЧИТЬ – ДАТЬ В РУКИ ИНСТРУМЕНТ</vt:lpstr>
      <vt:lpstr>НАУЧИТЬ – ДАТЬ В РУКИ ИНСТРУМЕНТ</vt:lpstr>
      <vt:lpstr>НАУЧИТЬ – ДАТЬ В РУКИ ИНСТРУМЕНТ</vt:lpstr>
      <vt:lpstr>Презентация PowerPoint</vt:lpstr>
      <vt:lpstr>ОТБОР ТЕКСТОВ</vt:lpstr>
      <vt:lpstr>НЕСТАНДАРТНЫЕ ТЕКСТЫ</vt:lpstr>
      <vt:lpstr>ЗАДАНИЯ К ТЕКСТУ</vt:lpstr>
      <vt:lpstr>СКАЗКА –  межкультурная мифологема, универсальный код диалога культур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76</cp:revision>
  <cp:lastPrinted>2017-09-26T20:23:06Z</cp:lastPrinted>
  <dcterms:created xsi:type="dcterms:W3CDTF">2016-12-13T22:29:23Z</dcterms:created>
  <dcterms:modified xsi:type="dcterms:W3CDTF">2018-09-16T09:35:32Z</dcterms:modified>
</cp:coreProperties>
</file>